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293" r:id="rId3"/>
    <p:sldId id="278" r:id="rId4"/>
    <p:sldId id="276" r:id="rId5"/>
    <p:sldId id="277" r:id="rId6"/>
    <p:sldId id="279" r:id="rId7"/>
    <p:sldId id="284" r:id="rId8"/>
    <p:sldId id="280" r:id="rId9"/>
    <p:sldId id="281" r:id="rId10"/>
    <p:sldId id="282" r:id="rId11"/>
    <p:sldId id="283" r:id="rId12"/>
    <p:sldId id="285" r:id="rId13"/>
    <p:sldId id="289" r:id="rId14"/>
    <p:sldId id="286" r:id="rId15"/>
    <p:sldId id="290" r:id="rId16"/>
    <p:sldId id="287" r:id="rId17"/>
    <p:sldId id="288" r:id="rId18"/>
    <p:sldId id="296" r:id="rId19"/>
    <p:sldId id="297" r:id="rId20"/>
    <p:sldId id="295" r:id="rId21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Carr" initials="SC" lastIdx="1" clrIdx="0">
    <p:extLst>
      <p:ext uri="{19B8F6BF-5375-455C-9EA6-DF929625EA0E}">
        <p15:presenceInfo xmlns:p15="http://schemas.microsoft.com/office/powerpoint/2012/main" userId="S::admin@linku2.co.nz::ed5d24fa-c94d-458f-ad44-d8b162ed9b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0A9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70385" autoAdjust="0"/>
  </p:normalViewPr>
  <p:slideViewPr>
    <p:cSldViewPr snapToGrid="0" snapToObjects="1">
      <p:cViewPr varScale="1">
        <p:scale>
          <a:sx n="47" d="100"/>
          <a:sy n="47" d="100"/>
        </p:scale>
        <p:origin x="187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7" d="100"/>
          <a:sy n="47" d="100"/>
        </p:scale>
        <p:origin x="280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383671616414623E-2"/>
          <c:y val="2.3879404182804848E-2"/>
          <c:w val="0.92861630451266275"/>
          <c:h val="0.79871043816915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Jan-20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Membership Nos - Drop of 27%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3F-4636-B439-5CF4AA1538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Nov-20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Membership Nos - Drop of 27%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3F-4636-B439-5CF4AA153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2999280"/>
        <c:axId val="572999608"/>
        <c:axId val="0"/>
      </c:bar3DChart>
      <c:catAx>
        <c:axId val="57299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99608"/>
        <c:crosses val="autoZero"/>
        <c:auto val="1"/>
        <c:lblAlgn val="ctr"/>
        <c:lblOffset val="100"/>
        <c:noMultiLvlLbl val="0"/>
      </c:catAx>
      <c:valAx>
        <c:axId val="57299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99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70B39F-5FC0-40C1-B14A-F71900245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2300" cy="4636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1B712-9A1F-46C8-8A40-51284B78B8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137" y="0"/>
            <a:ext cx="3012299" cy="4636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8AF0B-E6E8-4B0C-8A89-ABA1F616D68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4B4ED-DAB9-4431-A029-934AF97A3B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772414"/>
            <a:ext cx="3012300" cy="4636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E93BB-3DD2-49F5-835F-95ADC97095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137" y="8772414"/>
            <a:ext cx="3012299" cy="4636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38D70-5D76-402B-B397-11764C7F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9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7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76429-D7BE-4D43-9A2E-7DCBF7D06F91}" type="datetimeFigureOut">
              <a:rPr lang="en-NZ" smtClean="0"/>
              <a:t>4/02/2021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7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9"/>
            <a:ext cx="30117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4490A-C372-42AC-9E15-0CDD70BE15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12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Thank you very much for giving us this opportunity to talk to you today. </a:t>
            </a:r>
          </a:p>
          <a:p>
            <a:endParaRPr lang="en-NZ" dirty="0"/>
          </a:p>
          <a:p>
            <a:r>
              <a:rPr lang="en-NZ" b="1" dirty="0"/>
              <a:t>CLICK,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027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+mj-ea"/>
                <a:cs typeface="+mj-cs"/>
              </a:rPr>
              <a:t>And as our committee came to terms with Zoom we both continued meeting and supporting local online workshops and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543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May and June we also took advantage of a free opportunity for a rotating billboard at Wairau Road, North Shore to promote Business Whangaparaoa and the Coast as a great destination. 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#BeACoastie for a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7964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Network event planned for 26 May was postponed for a few weeks with there still a reluctance for people to “mingle”</a:t>
            </a:r>
          </a:p>
          <a:p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Further tragedy struck this event with sad passing of Stu’s son in early June and the departure of our Business Activator unexpectedly to the UK.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It was postponed indefinitely at this stage.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3560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Two events that did go ahead were successful mid-year and end of year Christmas casual networking and drinks! Yay!!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244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In April, as Memberships came up for renewal, it was decided, in a bid to retain members we would offer membership fees could be paid in 2 instalments over the year.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After some (expected) membership losses at end of July we held a Membership meeting to discuss potential growth and strategy going forward. We also finally formulated our Sponsor plan.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624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also managed to reschedule our Marine BBQ. Out of which a potential end of year Marine Market could evolve.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163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With </a:t>
            </a:r>
            <a:r>
              <a:rPr lang="en-US" sz="1200" dirty="0" err="1"/>
              <a:t>Covid</a:t>
            </a:r>
            <a:r>
              <a:rPr lang="en-US" sz="1200" dirty="0"/>
              <a:t> restrictions lifted and businesses keen to get out we continued on schedule for our August network event.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However unfortunately NZ was thrown back into lockdown the day before the scheduled event hence a further postponement.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744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9132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</a:rPr>
              <a:t>Our main goals are -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Membership growth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Greater financial stability through filling our Sponsorship Opportunities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Continuation of our popular events and new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951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>
                <a:solidFill>
                  <a:schemeClr val="bg1"/>
                </a:solidFill>
              </a:rPr>
              <a:t>EVENTS PLANNED FOR 2021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Quarterly network events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Regular After 5 events showcasing members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Further “Keep it on the Coast” joint campaign with Destination Orewa and Silverdale Business - Winter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Marine, Outdoor and Leisure Festival with Gulf </a:t>
            </a:r>
            <a:r>
              <a:rPr lang="en-US" dirty="0" err="1">
                <a:solidFill>
                  <a:srgbClr val="FFFFFF"/>
                </a:solidFill>
              </a:rPr>
              <a:t>Harbour</a:t>
            </a:r>
            <a:r>
              <a:rPr lang="en-US" dirty="0">
                <a:solidFill>
                  <a:srgbClr val="FFFFFF"/>
                </a:solidFill>
              </a:rPr>
              <a:t> Marina and Gulf </a:t>
            </a:r>
            <a:r>
              <a:rPr lang="en-US" dirty="0" err="1">
                <a:solidFill>
                  <a:srgbClr val="FFFFFF"/>
                </a:solidFill>
              </a:rPr>
              <a:t>Harbour</a:t>
            </a:r>
            <a:r>
              <a:rPr lang="en-US" dirty="0">
                <a:solidFill>
                  <a:srgbClr val="FFFFFF"/>
                </a:solidFill>
              </a:rPr>
              <a:t> Yacht Club - October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Mid and End of Year Christmas casual networking and drinks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Continuation of support of useful online webinars, workshops and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925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2020 saw a decline in membership numbers by 27%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Contributing factors were </a:t>
            </a:r>
            <a:r>
              <a:rPr lang="en-US" sz="1200" dirty="0" err="1"/>
              <a:t>Covid</a:t>
            </a:r>
            <a:r>
              <a:rPr lang="en-US" sz="1200" dirty="0"/>
              <a:t> 19, drop in the Business Activator hours and the closure or financial uncertainty from many local businesses.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Whilst we are starting this presentation on a low note regarding membership numbers Business Whangaparaoa feel, under the circumstances in 2020, we have had a very successful year.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Here’s what we’ve been up to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7603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THANK YOU!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Business Whangaparaoa would like to thank our Local Board for your on-going support in what have been difficult times in 2020.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897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At a Strategic Planning meeting on 31 January 2020 a plan was formulated for events and membership growth in 2020 based around 2019 surveys and response to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309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Hence we started the year with a packed calendar of events!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Our brochure released at the first network event of the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916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We started the annual events with a breakfast co-hosted with Destination Orewa and Silverdale Business Association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7822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Good turn out with 58 attendees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121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Early 2020 we were granted a Local Board Quick Response Grant for $2,000 in order to activate events seeking input from industry sectors so we can deliver what they need.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We met, very successfully, with the Manly Village business owners.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078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We also planned events to seek input from Trades and Marine businesses.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However </a:t>
            </a:r>
            <a:r>
              <a:rPr lang="en-US" sz="1200" dirty="0" err="1"/>
              <a:t>Covid</a:t>
            </a:r>
            <a:r>
              <a:rPr lang="en-US" sz="1200" dirty="0"/>
              <a:t> 19 struck and both our Trade and Marine events, scheduled 19 and 25 March, were postponed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7271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 we pulled out of lockdown we applied for change of use of our Quick Response Funds towards a Buy Local Campaign to be run alongside Destination Orewa and Silverdale Business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This ran 20 May to 20 June and was very successful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490A-C372-42AC-9E15-0CDD70BE153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069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5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1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3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8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8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7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7D5E-ED40-954C-954E-12038AA2E72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7B9DC-42E1-FB47-B3EE-431D9612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2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14645-52E6-4444-A53A-3A789E472F35}"/>
              </a:ext>
            </a:extLst>
          </p:cNvPr>
          <p:cNvSpPr txBox="1"/>
          <p:nvPr/>
        </p:nvSpPr>
        <p:spPr>
          <a:xfrm>
            <a:off x="232013" y="640081"/>
            <a:ext cx="2177432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Thank you for the opportunity to present to you today.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5050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7653C-3B52-45C4-A678-DD9934E1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156"/>
          <a:stretch/>
        </p:blipFill>
        <p:spPr>
          <a:xfrm>
            <a:off x="3047223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872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14FBD-D8E6-42A4-8AD5-5E19BCAC37A4}"/>
              </a:ext>
            </a:extLst>
          </p:cNvPr>
          <p:cNvSpPr txBox="1"/>
          <p:nvPr/>
        </p:nvSpPr>
        <p:spPr>
          <a:xfrm>
            <a:off x="347072" y="1113877"/>
            <a:ext cx="301752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latin typeface="+mj-lt"/>
                <a:ea typeface="+mj-ea"/>
                <a:cs typeface="+mj-cs"/>
              </a:rPr>
              <a:t>And as our committee came to terms with Zoom we both continued meeting and supporting local online workshops and 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125DE43-AB10-4828-BB31-46D4FD115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177" y="827729"/>
            <a:ext cx="4491994" cy="25379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DA64338-C4EA-4C35-9B9B-F3A555C96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015" y="4096441"/>
            <a:ext cx="2153412" cy="1803482"/>
          </a:xfrm>
          <a:prstGeom prst="rect">
            <a:avLst/>
          </a:prstGeom>
        </p:spPr>
      </p:pic>
      <p:pic>
        <p:nvPicPr>
          <p:cNvPr id="6" name="Picture 5" descr="A picture containing text, window, sign&#10;&#10;Description automatically generated">
            <a:extLst>
              <a:ext uri="{FF2B5EF4-FFF2-40B4-BE49-F238E27FC236}">
                <a16:creationId xmlns:a16="http://schemas.microsoft.com/office/drawing/2014/main" id="{44BAB93E-25AC-4358-8EE0-848D2BBB3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59" y="4096441"/>
            <a:ext cx="2153412" cy="18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1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633619"/>
            <a:ext cx="3209537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117043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2121408"/>
            <a:ext cx="249631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801B8-327A-4251-808E-C423B407C8F3}"/>
              </a:ext>
            </a:extLst>
          </p:cNvPr>
          <p:cNvSpPr txBox="1"/>
          <p:nvPr/>
        </p:nvSpPr>
        <p:spPr>
          <a:xfrm>
            <a:off x="544782" y="2359153"/>
            <a:ext cx="2558034" cy="29225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In May and June we also took advantage of a free opportunity for a rotating billboard at Wairau Road, North Shore to promote Business Whangaparaoa and the Coast as a great destination. </a:t>
            </a:r>
            <a:endParaRPr lang="en-US" sz="2200" b="1" dirty="0"/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07A4168-E51C-408C-AD06-B076AEB3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5" r="7852" b="-2"/>
          <a:stretch/>
        </p:blipFill>
        <p:spPr>
          <a:xfrm>
            <a:off x="3843337" y="634382"/>
            <a:ext cx="4992910" cy="5495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F72C-7F5E-4069-9F77-1B3CE6F4C862}"/>
              </a:ext>
            </a:extLst>
          </p:cNvPr>
          <p:cNvSpPr txBox="1"/>
          <p:nvPr/>
        </p:nvSpPr>
        <p:spPr>
          <a:xfrm>
            <a:off x="461303" y="928048"/>
            <a:ext cx="3082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#BEACOASTIE FOR A DAY</a:t>
            </a:r>
          </a:p>
        </p:txBody>
      </p:sp>
    </p:spTree>
    <p:extLst>
      <p:ext uri="{BB962C8B-B14F-4D97-AF65-F5344CB8AC3E}">
        <p14:creationId xmlns:p14="http://schemas.microsoft.com/office/powerpoint/2010/main" val="212206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95055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3D1D7-4A47-473E-86D5-C0DBFE8613B5}"/>
              </a:ext>
            </a:extLst>
          </p:cNvPr>
          <p:cNvSpPr txBox="1"/>
          <p:nvPr/>
        </p:nvSpPr>
        <p:spPr>
          <a:xfrm>
            <a:off x="218363" y="986701"/>
            <a:ext cx="4067033" cy="2174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Network event planned for 26 May was postponed for a few weeks with there still a reluctance for people to “mingle”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0060" y="640080"/>
            <a:ext cx="846286" cy="847206"/>
            <a:chOff x="5307830" y="325570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12A80B-59E8-4E39-88E9-2C370EA1E064}"/>
              </a:ext>
            </a:extLst>
          </p:cNvPr>
          <p:cNvSpPr txBox="1"/>
          <p:nvPr/>
        </p:nvSpPr>
        <p:spPr>
          <a:xfrm>
            <a:off x="218364" y="3974248"/>
            <a:ext cx="3657599" cy="2741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Further tragedy struck this event with sad passing of Stu’s son in early June and the departure of our Business Activator unexpectedly to the UK.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It was postponed indefinitely at this stage.</a:t>
            </a:r>
          </a:p>
        </p:txBody>
      </p:sp>
      <p:pic>
        <p:nvPicPr>
          <p:cNvPr id="6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C9621E9F-FFF4-4747-99F4-B2F099EF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38" y="222541"/>
            <a:ext cx="4168098" cy="64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6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21B57C-5C48-4E49-B751-E14CCDC96B13}"/>
              </a:ext>
            </a:extLst>
          </p:cNvPr>
          <p:cNvSpPr txBox="1"/>
          <p:nvPr/>
        </p:nvSpPr>
        <p:spPr>
          <a:xfrm>
            <a:off x="245659" y="2156999"/>
            <a:ext cx="3021687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Two events that did go ahead were successful mid-year and end of year Christmas casual networking and drinks! Yay!!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brushing the teeth&#10;&#10;Description automatically generated">
            <a:extLst>
              <a:ext uri="{FF2B5EF4-FFF2-40B4-BE49-F238E27FC236}">
                <a16:creationId xmlns:a16="http://schemas.microsoft.com/office/drawing/2014/main" id="{FD4775CB-83DF-41CF-86F5-40D79F8EC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7" r="1" b="3004"/>
          <a:stretch/>
        </p:blipFill>
        <p:spPr>
          <a:xfrm>
            <a:off x="4054396" y="2093309"/>
            <a:ext cx="4514498" cy="26681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551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A732D-7A83-4AAB-8C29-F8B6AA596CF9}"/>
              </a:ext>
            </a:extLst>
          </p:cNvPr>
          <p:cNvSpPr txBox="1"/>
          <p:nvPr/>
        </p:nvSpPr>
        <p:spPr>
          <a:xfrm>
            <a:off x="368490" y="273489"/>
            <a:ext cx="843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In April, as Memberships came up for renewal, it was decided, in a bid to retain members we would offer membership fees could be paid in 2 instalments over the year.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CD481-2687-478E-B99E-451865422514}"/>
              </a:ext>
            </a:extLst>
          </p:cNvPr>
          <p:cNvSpPr txBox="1"/>
          <p:nvPr/>
        </p:nvSpPr>
        <p:spPr>
          <a:xfrm>
            <a:off x="354842" y="5733998"/>
            <a:ext cx="843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After some (expected) membership losses at end of July we held a Membership meeting to discuss potential growth and strategy going forward. We also finally formulated our Sponsor plan.</a:t>
            </a:r>
            <a:endParaRPr lang="en-US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909D7E5-D0C3-4B99-92E3-ED26B86F0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6" y="895996"/>
            <a:ext cx="7942304" cy="46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37A74-3199-4B08-B446-704C3D15D5D2}"/>
              </a:ext>
            </a:extLst>
          </p:cNvPr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also managed to reschedule our Marine BBQ. Out of which a potential end of year Marine Market could evolve.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013BC55-5509-4A8C-B548-16F5F492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692" y="1351128"/>
            <a:ext cx="49427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79510-82DC-48BF-A7F8-16294B2C80C6}"/>
              </a:ext>
            </a:extLst>
          </p:cNvPr>
          <p:cNvSpPr txBox="1"/>
          <p:nvPr/>
        </p:nvSpPr>
        <p:spPr>
          <a:xfrm>
            <a:off x="227390" y="1536290"/>
            <a:ext cx="3102663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With </a:t>
            </a:r>
            <a:r>
              <a:rPr lang="en-US" sz="2200" dirty="0" err="1"/>
              <a:t>Covid</a:t>
            </a:r>
            <a:r>
              <a:rPr lang="en-US" sz="2200" dirty="0"/>
              <a:t> restrictions lifted and businesses keen to get out we continued on schedule for our August network event.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However unfortunately NZ was thrown back into lockdown the day before the scheduled event hence a further postponement.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97BD9E4-9BF4-47E7-9AA1-94E277B3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675" y="807593"/>
            <a:ext cx="4361940" cy="5239568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7A455D-1CAD-4868-A86E-35BC4F49A161}"/>
              </a:ext>
            </a:extLst>
          </p:cNvPr>
          <p:cNvSpPr/>
          <p:nvPr/>
        </p:nvSpPr>
        <p:spPr>
          <a:xfrm rot="18836136">
            <a:off x="3812466" y="2697046"/>
            <a:ext cx="52266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Postponed</a:t>
            </a:r>
          </a:p>
        </p:txBody>
      </p:sp>
    </p:spTree>
    <p:extLst>
      <p:ext uri="{BB962C8B-B14F-4D97-AF65-F5344CB8AC3E}">
        <p14:creationId xmlns:p14="http://schemas.microsoft.com/office/powerpoint/2010/main" val="390832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FC9B80-93C7-4A8E-80F9-67E218482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D39D31-4CCD-4B76-9350-5B4F35B7E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306E64-E868-4378-9486-393C92BC8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0640" y="1598654"/>
            <a:ext cx="2780731" cy="25478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A706B85-6EDA-4373-B3E4-84CFCFFEF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74" y="154438"/>
            <a:ext cx="3480797" cy="491985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6397E0-ADFC-4B92-B60C-7861F0210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584" y="1598654"/>
            <a:ext cx="2780731" cy="25478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A4EE772F-9276-4ED8-8EC9-2B51D6F46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23" y="154438"/>
            <a:ext cx="4095779" cy="491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AA767C-D4DD-45F7-96E5-5561B9A50468}"/>
              </a:ext>
            </a:extLst>
          </p:cNvPr>
          <p:cNvSpPr txBox="1"/>
          <p:nvPr/>
        </p:nvSpPr>
        <p:spPr>
          <a:xfrm>
            <a:off x="286603" y="5429590"/>
            <a:ext cx="8584441" cy="162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Talk of a Marine Market end of October was pushed out to be a larger event around America’s Cup in March 2021.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Events that were finally held in November were our postponed Network and Trade BBQ events</a:t>
            </a:r>
          </a:p>
        </p:txBody>
      </p:sp>
    </p:spTree>
    <p:extLst>
      <p:ext uri="{BB962C8B-B14F-4D97-AF65-F5344CB8AC3E}">
        <p14:creationId xmlns:p14="http://schemas.microsoft.com/office/powerpoint/2010/main" val="1377975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8C645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809AE-B9A7-4E25-8417-13DDFEB2BD94}"/>
              </a:ext>
            </a:extLst>
          </p:cNvPr>
          <p:cNvSpPr txBox="1"/>
          <p:nvPr/>
        </p:nvSpPr>
        <p:spPr>
          <a:xfrm>
            <a:off x="393192" y="47670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Plans for 2021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B83F3000-EA51-43EA-8637-27AC117C9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9" r="19297" b="-1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230E7-E66A-44DE-90A5-FD1E99CA19C3}"/>
              </a:ext>
            </a:extLst>
          </p:cNvPr>
          <p:cNvSpPr txBox="1"/>
          <p:nvPr/>
        </p:nvSpPr>
        <p:spPr>
          <a:xfrm>
            <a:off x="5849256" y="917725"/>
            <a:ext cx="2901551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Our main goals are -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Membership growth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Greater financial stability through filling our Sponsorship Opportunities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Continuation of our popular events and new events</a:t>
            </a:r>
          </a:p>
        </p:txBody>
      </p:sp>
    </p:spTree>
    <p:extLst>
      <p:ext uri="{BB962C8B-B14F-4D97-AF65-F5344CB8AC3E}">
        <p14:creationId xmlns:p14="http://schemas.microsoft.com/office/powerpoint/2010/main" val="371483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05B7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1A2D83E7-31CA-4AE6-B521-F1B3437EB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376"/>
          <a:stretch/>
        </p:blipFill>
        <p:spPr>
          <a:xfrm>
            <a:off x="239569" y="232304"/>
            <a:ext cx="5293729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ABD0D-ED45-4FC0-B655-B8C18EA00CA4}"/>
              </a:ext>
            </a:extLst>
          </p:cNvPr>
          <p:cNvSpPr txBox="1"/>
          <p:nvPr/>
        </p:nvSpPr>
        <p:spPr>
          <a:xfrm>
            <a:off x="5736373" y="1284250"/>
            <a:ext cx="3080946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Quarterly network events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Regular After 5 events showcasing members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Further “Keep it on the Coast” joint campaign with Destination Orewa and Silverdale Business - Winter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Marine, Outdoor and Leisure Festival with Gulf </a:t>
            </a:r>
            <a:r>
              <a:rPr lang="en-US" dirty="0" err="1">
                <a:solidFill>
                  <a:srgbClr val="FFFFFF"/>
                </a:solidFill>
              </a:rPr>
              <a:t>Harbour</a:t>
            </a:r>
            <a:r>
              <a:rPr lang="en-US" dirty="0">
                <a:solidFill>
                  <a:srgbClr val="FFFFFF"/>
                </a:solidFill>
              </a:rPr>
              <a:t> Marina and Gulf </a:t>
            </a:r>
            <a:r>
              <a:rPr lang="en-US" dirty="0" err="1">
                <a:solidFill>
                  <a:srgbClr val="FFFFFF"/>
                </a:solidFill>
              </a:rPr>
              <a:t>Harbour</a:t>
            </a:r>
            <a:r>
              <a:rPr lang="en-US" dirty="0">
                <a:solidFill>
                  <a:srgbClr val="FFFFFF"/>
                </a:solidFill>
              </a:rPr>
              <a:t> Yacht Club - October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Mid and End of Year Christmas casual networking and drinks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Continuation of support of useful online webinars, workshops and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F7BDB6-7769-44AB-B21B-A8FA148C0F19}"/>
              </a:ext>
            </a:extLst>
          </p:cNvPr>
          <p:cNvSpPr/>
          <p:nvPr/>
        </p:nvSpPr>
        <p:spPr>
          <a:xfrm>
            <a:off x="245660" y="4707747"/>
            <a:ext cx="5287637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First network event</a:t>
            </a:r>
          </a:p>
          <a:p>
            <a:pPr algn="ctr">
              <a:spcAft>
                <a:spcPts val="600"/>
              </a:spcAft>
            </a:pPr>
            <a:r>
              <a:rPr lang="en-US" sz="21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Thursday 4 March</a:t>
            </a:r>
          </a:p>
          <a:p>
            <a:pPr algn="ctr">
              <a:spcAft>
                <a:spcPts val="600"/>
              </a:spcAft>
            </a:pPr>
            <a:r>
              <a:rPr lang="en-US" sz="21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Breakfast at Red Beach Surf Lifesaving Club</a:t>
            </a:r>
          </a:p>
          <a:p>
            <a:pPr algn="ctr">
              <a:spcAft>
                <a:spcPts val="600"/>
              </a:spcAft>
            </a:pPr>
            <a:r>
              <a:rPr lang="en-US" sz="21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7.00 to 8.30 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2A34A-575D-4EC7-928F-E92C8B79A3B1}"/>
              </a:ext>
            </a:extLst>
          </p:cNvPr>
          <p:cNvSpPr txBox="1"/>
          <p:nvPr/>
        </p:nvSpPr>
        <p:spPr>
          <a:xfrm>
            <a:off x="5680917" y="502227"/>
            <a:ext cx="32506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100" dirty="0">
                <a:solidFill>
                  <a:schemeClr val="bg1"/>
                </a:solidFill>
              </a:rPr>
              <a:t>EVENTS PLANNED FOR 2021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4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609EF-C4B3-49EA-A2FD-0A39EAAC756E}"/>
              </a:ext>
            </a:extLst>
          </p:cNvPr>
          <p:cNvSpPr txBox="1"/>
          <p:nvPr/>
        </p:nvSpPr>
        <p:spPr>
          <a:xfrm>
            <a:off x="480059" y="2053641"/>
            <a:ext cx="275187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Circumstances contributing to membership decline: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E589F-7778-43DC-AC69-BCA3F85A7004}"/>
              </a:ext>
            </a:extLst>
          </p:cNvPr>
          <p:cNvSpPr txBox="1"/>
          <p:nvPr/>
        </p:nvSpPr>
        <p:spPr>
          <a:xfrm>
            <a:off x="4684378" y="2920619"/>
            <a:ext cx="3979563" cy="338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0000"/>
                </a:solidFill>
              </a:rPr>
              <a:t>Covid</a:t>
            </a:r>
            <a:r>
              <a:rPr lang="en-US" sz="2600" dirty="0">
                <a:solidFill>
                  <a:srgbClr val="000000"/>
                </a:solidFill>
              </a:rPr>
              <a:t> 19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Drop in Business Activator hours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Closure or financial uncertainty of businesses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0349237-7866-4EC9-B20B-624A7A68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211967"/>
              </p:ext>
            </p:extLst>
          </p:nvPr>
        </p:nvGraphicFramePr>
        <p:xfrm>
          <a:off x="3711989" y="239678"/>
          <a:ext cx="5159056" cy="2578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40E3C5D-D268-4145-AD54-42FFCAA50DC8}"/>
              </a:ext>
            </a:extLst>
          </p:cNvPr>
          <p:cNvSpPr txBox="1"/>
          <p:nvPr/>
        </p:nvSpPr>
        <p:spPr>
          <a:xfrm>
            <a:off x="2851512" y="6192178"/>
            <a:ext cx="6019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200" i="1" dirty="0"/>
              <a:t>(Only 5 businesses said they did not want to renew)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32963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6858000"/>
          </a:xfrm>
          <a:prstGeom prst="rect">
            <a:avLst/>
          </a:prstGeom>
          <a:solidFill>
            <a:srgbClr val="426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6456817-6271-4540-AD09-C74C4A7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6" y="621544"/>
            <a:ext cx="5391149" cy="223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8BEF6-844E-4D4D-BF52-F8E8C877E49C}"/>
              </a:ext>
            </a:extLst>
          </p:cNvPr>
          <p:cNvSpPr txBox="1"/>
          <p:nvPr/>
        </p:nvSpPr>
        <p:spPr>
          <a:xfrm>
            <a:off x="2320120" y="4198221"/>
            <a:ext cx="6441174" cy="1292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THANK YOU!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Business Whangaparaoa would like to thank our Local Board for your on-going support in what have been difficult times in 2020.</a:t>
            </a:r>
          </a:p>
        </p:txBody>
      </p:sp>
    </p:spTree>
    <p:extLst>
      <p:ext uri="{BB962C8B-B14F-4D97-AF65-F5344CB8AC3E}">
        <p14:creationId xmlns:p14="http://schemas.microsoft.com/office/powerpoint/2010/main" val="135596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6512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9C4A7-A1B7-4A8C-8270-C70E5C4A05E5}"/>
              </a:ext>
            </a:extLst>
          </p:cNvPr>
          <p:cNvSpPr txBox="1"/>
          <p:nvPr/>
        </p:nvSpPr>
        <p:spPr>
          <a:xfrm>
            <a:off x="785059" y="586822"/>
            <a:ext cx="2670189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 Strategic and Membership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08D00-4951-44F5-A10C-4C5C2CAEF384}"/>
              </a:ext>
            </a:extLst>
          </p:cNvPr>
          <p:cNvSpPr txBox="1"/>
          <p:nvPr/>
        </p:nvSpPr>
        <p:spPr>
          <a:xfrm>
            <a:off x="4013373" y="586822"/>
            <a:ext cx="4501977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At a Strategic Planning meeting on 31 January 2020 a plan was formulated for events and membership growth in 2020 based around 2019 surveys and response to activities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417445-D75F-4E70-8DD7-FFC16646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32" y="2588416"/>
            <a:ext cx="6823744" cy="39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236D4-E1DB-4F42-81A7-B1F9F68B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834394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Business Whangaparaoa 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 In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3C34E-3DAB-4944-B238-6F7D8D91523B}"/>
              </a:ext>
            </a:extLst>
          </p:cNvPr>
          <p:cNvSpPr txBox="1"/>
          <p:nvPr/>
        </p:nvSpPr>
        <p:spPr>
          <a:xfrm>
            <a:off x="358485" y="4872922"/>
            <a:ext cx="2949980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Hence we started the year with a packed calendar of events!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EBD1AB0-3113-41EE-9F0D-94392D7E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67" y="932880"/>
            <a:ext cx="4806627" cy="3749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450341-A466-46EF-9B91-51C4660B6B40}"/>
              </a:ext>
            </a:extLst>
          </p:cNvPr>
          <p:cNvSpPr txBox="1"/>
          <p:nvPr/>
        </p:nvSpPr>
        <p:spPr>
          <a:xfrm>
            <a:off x="4572000" y="5230207"/>
            <a:ext cx="3668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200" dirty="0"/>
              <a:t>Our brochure released at the</a:t>
            </a:r>
          </a:p>
          <a:p>
            <a:pPr algn="ctr"/>
            <a:r>
              <a:rPr lang="en-NZ" sz="2200" dirty="0"/>
              <a:t>first network event of the year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8355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ABCE83-7B94-4EA4-8AA2-8F4AF7DF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7752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D9D4F-CAEA-4251-A4C0-BB15BFA50E31}"/>
              </a:ext>
            </a:extLst>
          </p:cNvPr>
          <p:cNvSpPr txBox="1"/>
          <p:nvPr/>
        </p:nvSpPr>
        <p:spPr>
          <a:xfrm>
            <a:off x="1595287" y="450375"/>
            <a:ext cx="595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We started the annual events with a breakfast co-hosted with</a:t>
            </a:r>
          </a:p>
          <a:p>
            <a:pPr algn="ctr"/>
            <a:r>
              <a:rPr lang="en-NZ" dirty="0"/>
              <a:t>Destination Orewa and Silverdale Business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AD31501D-4166-45DF-BB27-D303EA659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61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D2F1BAA-FEE8-470D-8B87-62B1AF3A9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2" r="9635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877943A-457E-4F05-B5DB-6D9AC36FB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41" b="7166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3BAEC-CB53-4942-816A-6ECB78FE39F2}"/>
              </a:ext>
            </a:extLst>
          </p:cNvPr>
          <p:cNvSpPr txBox="1"/>
          <p:nvPr/>
        </p:nvSpPr>
        <p:spPr>
          <a:xfrm>
            <a:off x="4954711" y="4299935"/>
            <a:ext cx="4129361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Good turn out with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58 attendees</a:t>
            </a:r>
          </a:p>
        </p:txBody>
      </p:sp>
    </p:spTree>
    <p:extLst>
      <p:ext uri="{BB962C8B-B14F-4D97-AF65-F5344CB8AC3E}">
        <p14:creationId xmlns:p14="http://schemas.microsoft.com/office/powerpoint/2010/main" val="145613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B2F3A-D49D-4829-ABAD-180E144DF2F0}"/>
              </a:ext>
            </a:extLst>
          </p:cNvPr>
          <p:cNvSpPr txBox="1"/>
          <p:nvPr/>
        </p:nvSpPr>
        <p:spPr>
          <a:xfrm>
            <a:off x="254123" y="1090047"/>
            <a:ext cx="2862008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Early 2020 we were granted a Local Board Quick Response Grant for $2,000 in order to activate events seeking input from industry sectors so we can deliver what they need.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We met, very successfully, with the Manly Village business owners.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B16DC06-A3A8-4D13-8C19-4DE2AD20C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500" y="807593"/>
            <a:ext cx="3746290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3978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185062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0A054-5A5B-42C4-B424-29E2C171FB3F}"/>
              </a:ext>
            </a:extLst>
          </p:cNvPr>
          <p:cNvSpPr txBox="1"/>
          <p:nvPr/>
        </p:nvSpPr>
        <p:spPr>
          <a:xfrm>
            <a:off x="329184" y="2512611"/>
            <a:ext cx="3624602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We also planned events to seek input from Trades and Marine businesses.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However </a:t>
            </a:r>
            <a:r>
              <a:rPr lang="en-US" sz="2400" dirty="0" err="1"/>
              <a:t>Covid</a:t>
            </a:r>
            <a:r>
              <a:rPr lang="en-US" sz="2400" dirty="0"/>
              <a:t> 19 struck and both our Trade and Marine events, scheduled 19 and 25 March, were postponed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B2452A4-A220-4085-BDC0-E765BD592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60" y="517600"/>
            <a:ext cx="1851044" cy="2562000"/>
          </a:xfrm>
          <a:prstGeom prst="rect">
            <a:avLst/>
          </a:prstGeom>
        </p:spPr>
      </p:pic>
      <p:pic>
        <p:nvPicPr>
          <p:cNvPr id="13" name="Picture 1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DC7B6E1-4826-4C60-93A3-C86BBDE99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11" y="3778400"/>
            <a:ext cx="3851789" cy="272514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0F5C9AC-1222-4C86-B7A5-F8050A360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998" y="517601"/>
            <a:ext cx="1851044" cy="2618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7ACF71-C6FD-4A12-ADF5-D1117FE1D939}"/>
              </a:ext>
            </a:extLst>
          </p:cNvPr>
          <p:cNvSpPr/>
          <p:nvPr/>
        </p:nvSpPr>
        <p:spPr>
          <a:xfrm rot="20093946">
            <a:off x="4981686" y="1269960"/>
            <a:ext cx="3752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POSTPONED</a:t>
            </a:r>
          </a:p>
        </p:txBody>
      </p:sp>
    </p:spTree>
    <p:extLst>
      <p:ext uri="{BB962C8B-B14F-4D97-AF65-F5344CB8AC3E}">
        <p14:creationId xmlns:p14="http://schemas.microsoft.com/office/powerpoint/2010/main" val="274319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633619"/>
            <a:ext cx="3695560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117043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2121408"/>
            <a:ext cx="296898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8F602-5E0F-4525-927C-4855F6E6A128}"/>
              </a:ext>
            </a:extLst>
          </p:cNvPr>
          <p:cNvSpPr txBox="1"/>
          <p:nvPr/>
        </p:nvSpPr>
        <p:spPr>
          <a:xfrm>
            <a:off x="451199" y="2359152"/>
            <a:ext cx="3438413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dirty="0"/>
              <a:t>As we pulled out of lockdown we applied for change of use of our Quick Response Funds towards a Buy Local Campaign to be run alongside Destination Orewa and Silverdale Business</a:t>
            </a:r>
          </a:p>
        </p:txBody>
      </p:sp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1E5D4E3-9704-4814-A83F-3F584494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28" y="833873"/>
            <a:ext cx="2155251" cy="180502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2A77E4E-B5B0-48F6-9854-CE1C20B6E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73" y="1222554"/>
            <a:ext cx="2155251" cy="1023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5BCEC-2C00-4FE6-B88D-06161776672D}"/>
              </a:ext>
            </a:extLst>
          </p:cNvPr>
          <p:cNvSpPr txBox="1"/>
          <p:nvPr/>
        </p:nvSpPr>
        <p:spPr>
          <a:xfrm>
            <a:off x="73858" y="5343856"/>
            <a:ext cx="401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NZ" sz="2400" dirty="0"/>
              <a:t>This ran 20 May to 20 June and was very successful</a:t>
            </a:r>
            <a:endParaRPr lang="en-US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80717F-E1DC-4346-BEC2-86FFC4BD5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85931"/>
              </p:ext>
            </p:extLst>
          </p:nvPr>
        </p:nvGraphicFramePr>
        <p:xfrm>
          <a:off x="4385028" y="3285166"/>
          <a:ext cx="4491997" cy="270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825">
                  <a:extLst>
                    <a:ext uri="{9D8B030D-6E8A-4147-A177-3AD203B41FA5}">
                      <a16:colId xmlns:a16="http://schemas.microsoft.com/office/drawing/2014/main" val="74530032"/>
                    </a:ext>
                  </a:extLst>
                </a:gridCol>
                <a:gridCol w="1783172">
                  <a:extLst>
                    <a:ext uri="{9D8B030D-6E8A-4147-A177-3AD203B41FA5}">
                      <a16:colId xmlns:a16="http://schemas.microsoft.com/office/drawing/2014/main" val="1855782348"/>
                    </a:ext>
                  </a:extLst>
                </a:gridCol>
              </a:tblGrid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Stats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1190237533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 of entries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2763700953"/>
                  </a:ext>
                </a:extLst>
              </a:tr>
              <a:tr h="552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Amount spent and registered locally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$21,263.15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1166134145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 of stores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1719529625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Location of stores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4048750134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Whangaparaoa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2632201095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Orewa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3095137108"/>
                  </a:ext>
                </a:extLst>
              </a:tr>
              <a:tr h="30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Silverdale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7" marR="9277" marT="9277" marB="0" anchor="b"/>
                </a:tc>
                <a:extLst>
                  <a:ext uri="{0D108BD9-81ED-4DB2-BD59-A6C34878D82A}">
                    <a16:rowId xmlns:a16="http://schemas.microsoft.com/office/drawing/2014/main" val="212305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52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1403</Words>
  <Application>Microsoft Office PowerPoint</Application>
  <PresentationFormat>On-screen Show (4:3)</PresentationFormat>
  <Paragraphs>159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Business Whangaparaoa  2020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Carr</dc:creator>
  <cp:lastModifiedBy>Sarah Carr</cp:lastModifiedBy>
  <cp:revision>4</cp:revision>
  <cp:lastPrinted>2021-02-04T04:03:22Z</cp:lastPrinted>
  <dcterms:created xsi:type="dcterms:W3CDTF">2021-01-23T03:17:38Z</dcterms:created>
  <dcterms:modified xsi:type="dcterms:W3CDTF">2021-02-04T08:11:45Z</dcterms:modified>
</cp:coreProperties>
</file>